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38C0-3203-4217-86E5-6148A3B257F2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CA5-C53B-470E-A318-803AF030C0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38C0-3203-4217-86E5-6148A3B257F2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CA5-C53B-470E-A318-803AF030C0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38C0-3203-4217-86E5-6148A3B257F2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CA5-C53B-470E-A318-803AF030C0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38C0-3203-4217-86E5-6148A3B257F2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CA5-C53B-470E-A318-803AF030C0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38C0-3203-4217-86E5-6148A3B257F2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CA5-C53B-470E-A318-803AF030C0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38C0-3203-4217-86E5-6148A3B257F2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CA5-C53B-470E-A318-803AF030C0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38C0-3203-4217-86E5-6148A3B257F2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CA5-C53B-470E-A318-803AF030C0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38C0-3203-4217-86E5-6148A3B257F2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CA5-C53B-470E-A318-803AF030C0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38C0-3203-4217-86E5-6148A3B257F2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CA5-C53B-470E-A318-803AF030C0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38C0-3203-4217-86E5-6148A3B257F2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CA5-C53B-470E-A318-803AF030C07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38C0-3203-4217-86E5-6148A3B257F2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ADDCA5-C53B-470E-A318-803AF030C07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5ADDCA5-C53B-470E-A318-803AF030C07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E0B38C0-3203-4217-86E5-6148A3B257F2}" type="datetimeFigureOut">
              <a:rPr lang="en-US" smtClean="0"/>
              <a:t>4/2/2013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U.S. Economy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066800"/>
            <a:ext cx="5181600" cy="5744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3950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Goals of the U.S. Economy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 Economic Stability</a:t>
            </a:r>
          </a:p>
          <a:p>
            <a:pPr lvl="1"/>
            <a:r>
              <a:rPr lang="en-US" dirty="0" smtClean="0"/>
              <a:t>Full employment – The lowest possible level of unemployment in the economy</a:t>
            </a:r>
          </a:p>
          <a:p>
            <a:pPr lvl="1"/>
            <a:r>
              <a:rPr lang="en-US" dirty="0" smtClean="0"/>
              <a:t>Price Stability – Overall price level of goods and services is constant</a:t>
            </a:r>
          </a:p>
          <a:p>
            <a:r>
              <a:rPr lang="en-US" dirty="0" smtClean="0"/>
              <a:t>Economic Growth</a:t>
            </a:r>
          </a:p>
          <a:p>
            <a:pPr lvl="1"/>
            <a:r>
              <a:rPr lang="en-US" dirty="0" smtClean="0"/>
              <a:t>Effort to increase amount of goods and services produced by each worker</a:t>
            </a:r>
          </a:p>
          <a:p>
            <a:pPr lvl="1"/>
            <a:r>
              <a:rPr lang="en-US" dirty="0" smtClean="0"/>
              <a:t>Standard of Living – People’s economic well being</a:t>
            </a:r>
          </a:p>
          <a:p>
            <a:pPr lvl="1"/>
            <a:r>
              <a:rPr lang="en-US" dirty="0" smtClean="0"/>
              <a:t>Nation – How much the </a:t>
            </a:r>
            <a:r>
              <a:rPr lang="en-US" dirty="0" err="1" smtClean="0"/>
              <a:t>averaeg</a:t>
            </a:r>
            <a:r>
              <a:rPr lang="en-US" dirty="0" smtClean="0"/>
              <a:t> person can consume over a period of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95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Type Is It?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 Enterprise – Business conducted freely with little government intervention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92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Key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Property and Contracts</a:t>
            </a:r>
          </a:p>
          <a:p>
            <a:pPr lvl="1"/>
            <a:r>
              <a:rPr lang="en-US" dirty="0" smtClean="0"/>
              <a:t>Private Property – Goods owned by individuals and businesses, not the Government</a:t>
            </a:r>
          </a:p>
          <a:p>
            <a:pPr lvl="2"/>
            <a:r>
              <a:rPr lang="en-US" dirty="0" smtClean="0"/>
              <a:t>Clothes, Phones, Building, Equipment</a:t>
            </a:r>
          </a:p>
          <a:p>
            <a:pPr lvl="2"/>
            <a:r>
              <a:rPr lang="en-US" dirty="0" smtClean="0"/>
              <a:t>Use as you wish</a:t>
            </a:r>
          </a:p>
          <a:p>
            <a:pPr lvl="2"/>
            <a:r>
              <a:rPr lang="en-US" dirty="0" smtClean="0"/>
              <a:t>Buy and sell as much as you want</a:t>
            </a:r>
          </a:p>
          <a:p>
            <a:pPr lvl="1"/>
            <a:r>
              <a:rPr lang="en-US" dirty="0" smtClean="0"/>
              <a:t>Contract – Agreement with one another to buy or sell goods and services</a:t>
            </a:r>
          </a:p>
          <a:p>
            <a:pPr lvl="2"/>
            <a:r>
              <a:rPr lang="en-US" dirty="0" smtClean="0"/>
              <a:t>Oral or written – Legally Binding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70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Key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Choice – Freedom of Choice</a:t>
            </a:r>
          </a:p>
          <a:p>
            <a:pPr lvl="1"/>
            <a:r>
              <a:rPr lang="en-US" dirty="0" smtClean="0"/>
              <a:t>Property Owners – Free to use or dispose of property within laws set up by Government</a:t>
            </a:r>
          </a:p>
          <a:p>
            <a:pPr lvl="1"/>
            <a:r>
              <a:rPr lang="en-US" dirty="0" smtClean="0"/>
              <a:t>Laborers – Free to pursue job opportunities</a:t>
            </a:r>
          </a:p>
          <a:p>
            <a:pPr lvl="1"/>
            <a:r>
              <a:rPr lang="en-US" dirty="0" smtClean="0"/>
              <a:t>Producers – Free to make whatever goods and services they wish</a:t>
            </a:r>
          </a:p>
          <a:p>
            <a:pPr lvl="1"/>
            <a:r>
              <a:rPr lang="en-US" dirty="0" smtClean="0"/>
              <a:t>Consumers – Free to buy goods and services that meet their needs and wants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8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Key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Competition – Economic rivalry that exists among businesses selling the same or similar products</a:t>
            </a:r>
          </a:p>
          <a:p>
            <a:pPr lvl="1"/>
            <a:r>
              <a:rPr lang="en-US" dirty="0" smtClean="0"/>
              <a:t>Why it’s important? – Encourages improved products and development of new ones</a:t>
            </a:r>
          </a:p>
        </p:txBody>
      </p:sp>
    </p:spTree>
    <p:extLst>
      <p:ext uri="{BB962C8B-B14F-4D97-AF65-F5344CB8AC3E}">
        <p14:creationId xmlns:p14="http://schemas.microsoft.com/office/powerpoint/2010/main" val="90292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Key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Self-Interested</a:t>
            </a:r>
            <a:r>
              <a:rPr lang="en-US" dirty="0" smtClean="0"/>
              <a:t> Decisions – The force that directs actions of individuals</a:t>
            </a:r>
          </a:p>
          <a:p>
            <a:pPr lvl="1"/>
            <a:r>
              <a:rPr lang="en-US" dirty="0" smtClean="0"/>
              <a:t>Make choices for own benefit</a:t>
            </a:r>
          </a:p>
          <a:p>
            <a:pPr lvl="1"/>
            <a:r>
              <a:rPr lang="en-US" dirty="0" smtClean="0"/>
              <a:t>Voluntary Exchange – The belief that by unconditionally buying and selling products that the opportunity costs of such a trade are acceptable to both parties</a:t>
            </a:r>
          </a:p>
          <a:p>
            <a:pPr lvl="2"/>
            <a:r>
              <a:rPr lang="en-US" dirty="0" smtClean="0"/>
              <a:t>Both parties expect to benefit from the exchange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44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 Key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Government</a:t>
            </a:r>
          </a:p>
          <a:p>
            <a:pPr lvl="1"/>
            <a:r>
              <a:rPr lang="en-US" dirty="0" smtClean="0"/>
              <a:t>Regulates Economy</a:t>
            </a:r>
          </a:p>
          <a:p>
            <a:pPr lvl="1"/>
            <a:r>
              <a:rPr lang="en-US" dirty="0" smtClean="0"/>
              <a:t>Establish Health and safety laws, monitor banking practices, prohibit discrimination in the workplace</a:t>
            </a:r>
          </a:p>
          <a:p>
            <a:pPr lvl="1"/>
            <a:r>
              <a:rPr lang="en-US" dirty="0" smtClean="0"/>
              <a:t>Provide public service</a:t>
            </a:r>
          </a:p>
          <a:p>
            <a:pPr lvl="2"/>
            <a:r>
              <a:rPr lang="en-US" dirty="0" smtClean="0"/>
              <a:t>Taxes – Spent on Defense, Education, etc. . . </a:t>
            </a:r>
          </a:p>
          <a:p>
            <a:pPr lvl="1"/>
            <a:r>
              <a:rPr lang="en-US" dirty="0" smtClean="0"/>
              <a:t>Keep economy stable</a:t>
            </a:r>
          </a:p>
          <a:p>
            <a:pPr lvl="2"/>
            <a:r>
              <a:rPr lang="en-US" dirty="0" smtClean="0"/>
              <a:t>Hold down prices</a:t>
            </a:r>
          </a:p>
          <a:p>
            <a:pPr lvl="2"/>
            <a:r>
              <a:rPr lang="en-US" dirty="0" smtClean="0"/>
              <a:t>Encourage economic growth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030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Goals of the U.S.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Economic Freedom</a:t>
            </a:r>
          </a:p>
          <a:p>
            <a:pPr lvl="1"/>
            <a:r>
              <a:rPr lang="en-US" dirty="0" smtClean="0"/>
              <a:t>Freedom of choice in marketplace</a:t>
            </a:r>
          </a:p>
          <a:p>
            <a:pPr lvl="1"/>
            <a:r>
              <a:rPr lang="en-US" dirty="0" smtClean="0"/>
              <a:t>Consumers decide how to spend money</a:t>
            </a:r>
          </a:p>
          <a:p>
            <a:pPr lvl="1"/>
            <a:r>
              <a:rPr lang="en-US" dirty="0" smtClean="0"/>
              <a:t>Workers decide what job they want to work in</a:t>
            </a:r>
          </a:p>
          <a:p>
            <a:pPr lvl="1"/>
            <a:r>
              <a:rPr lang="en-US" dirty="0" smtClean="0"/>
              <a:t>Free to open new businesses</a:t>
            </a:r>
          </a:p>
          <a:p>
            <a:r>
              <a:rPr lang="en-US" dirty="0" smtClean="0"/>
              <a:t>2. Economic Efficiency</a:t>
            </a:r>
          </a:p>
          <a:p>
            <a:pPr lvl="1"/>
            <a:r>
              <a:rPr lang="en-US" dirty="0" smtClean="0"/>
              <a:t>Effort to make best use of scarce resources</a:t>
            </a:r>
          </a:p>
          <a:p>
            <a:pPr lvl="1"/>
            <a:r>
              <a:rPr lang="en-US" dirty="0" smtClean="0"/>
              <a:t>The more product each worker produces, the more efficient the economy</a:t>
            </a:r>
          </a:p>
          <a:p>
            <a:pPr marL="11430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13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Goals of the U.S. Economy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Economic Equity</a:t>
            </a:r>
          </a:p>
          <a:p>
            <a:pPr lvl="1"/>
            <a:r>
              <a:rPr lang="en-US" dirty="0" smtClean="0"/>
              <a:t>Society shares in the costs and benefits of free enterprise system</a:t>
            </a:r>
          </a:p>
          <a:p>
            <a:pPr lvl="1"/>
            <a:r>
              <a:rPr lang="en-US" dirty="0" smtClean="0"/>
              <a:t>Very hard to judge – must study the cost and benefit of an action</a:t>
            </a:r>
          </a:p>
          <a:p>
            <a:r>
              <a:rPr lang="en-US" dirty="0" smtClean="0"/>
              <a:t>4. Economic Security</a:t>
            </a:r>
          </a:p>
          <a:p>
            <a:pPr lvl="1"/>
            <a:r>
              <a:rPr lang="en-US" dirty="0" smtClean="0"/>
              <a:t>Protect members from poverty, business and bank failures (any situation that would harm individual or nation as a whole)</a:t>
            </a:r>
          </a:p>
          <a:p>
            <a:pPr lvl="1"/>
            <a:r>
              <a:rPr lang="en-US" dirty="0" smtClean="0"/>
              <a:t>Purchase insurance and saving money</a:t>
            </a:r>
          </a:p>
          <a:p>
            <a:pPr lvl="1"/>
            <a:r>
              <a:rPr lang="en-US" dirty="0" smtClean="0"/>
              <a:t>Government Programs – Unemployment, Bank Insurance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88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97</TotalTime>
  <Words>466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Adjacency</vt:lpstr>
      <vt:lpstr>The U.S. Economy</vt:lpstr>
      <vt:lpstr>What Type Is It?</vt:lpstr>
      <vt:lpstr>5 Key Components</vt:lpstr>
      <vt:lpstr>5 Key Components</vt:lpstr>
      <vt:lpstr>5 Key Components</vt:lpstr>
      <vt:lpstr>5 Key Components</vt:lpstr>
      <vt:lpstr>5 Key Components</vt:lpstr>
      <vt:lpstr>Six Goals of the U.S. Economy</vt:lpstr>
      <vt:lpstr>Six Goals of the U.S. Economy </vt:lpstr>
      <vt:lpstr>Six Goals of the U.S. Economy </vt:lpstr>
    </vt:vector>
  </TitlesOfParts>
  <Company>District 287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M. Conway</dc:creator>
  <cp:lastModifiedBy>Christopher M. Conway</cp:lastModifiedBy>
  <cp:revision>6</cp:revision>
  <dcterms:created xsi:type="dcterms:W3CDTF">2013-04-01T20:50:07Z</dcterms:created>
  <dcterms:modified xsi:type="dcterms:W3CDTF">2013-04-02T13:28:37Z</dcterms:modified>
</cp:coreProperties>
</file>