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8B771E5-DDEE-431E-BB4A-D73EB775B0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07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14114-AF30-4B71-90DD-6394E0038C7A}" type="slidenum">
              <a:rPr lang="en-US"/>
              <a:pPr/>
              <a:t>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6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D6005-091F-46CF-A5EC-CF2FB1E28496}" type="slidenum">
              <a:rPr lang="en-US"/>
              <a:pPr/>
              <a:t>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9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0687A-E3C0-41DF-B717-FB527EE796E7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1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DB944-6B8E-4892-AF0F-8B51A049E9ED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1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5CD4B-5BEF-42BD-81B6-D2C4AF959D75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03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D634F-EFEB-4002-AC3F-121D4D1DF011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58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62A8A-A34F-484F-9344-76EC5559211E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58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8464D-8288-48B9-9B8B-6D512C32110B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6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3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3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3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3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3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5636F8-40CD-4EF4-B916-1F63D4CDE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7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97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73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5C627-70C7-41BF-B9C3-C617B9F21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7928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C7FD4-3A55-4991-AE54-072EA46E3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2339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373ED39-F5CD-4E04-8E03-426A180CE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2028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9C412-8A48-4578-86D5-E958A0AA6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42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5737E-1AC0-4ACC-9A88-735CFFA31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659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84889-1A36-4367-94A2-6789ADCBC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08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C1C52-E7EA-46D7-B5A2-40C1D861F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5300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2C074-AF6B-4DE0-B1B0-1258A4A6E9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995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F58F4-089A-420B-89B7-679022824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0151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0C99F-F37C-4EF8-843B-1482FACA0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2148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7AA84-B55F-464E-AEE9-4A759D6610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58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0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1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71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5C578C8-64BD-4CD7-BF04-FCE09FC8A54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/>
      <p:bldP spid="2871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050925"/>
          </a:xfrm>
        </p:spPr>
        <p:txBody>
          <a:bodyPr/>
          <a:lstStyle/>
          <a:p>
            <a:r>
              <a:rPr lang="en-US" sz="4800" b="1" dirty="0"/>
              <a:t> </a:t>
            </a:r>
            <a:r>
              <a:rPr lang="en-US" sz="4800" b="1" dirty="0" smtClean="0"/>
              <a:t> Economic </a:t>
            </a:r>
            <a:r>
              <a:rPr lang="en-US" sz="4800" b="1" dirty="0"/>
              <a:t>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What is Economics?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3352800"/>
          </a:xfrm>
        </p:spPr>
        <p:txBody>
          <a:bodyPr/>
          <a:lstStyle/>
          <a:p>
            <a:r>
              <a:rPr lang="en-US" sz="3600"/>
              <a:t>Economics studies how individuals and societies seek to satisfy needs and wants through incentives, choices, and allocation of scarce resources. </a:t>
            </a:r>
          </a:p>
        </p:txBody>
      </p:sp>
      <p:pic>
        <p:nvPicPr>
          <p:cNvPr id="30732" name="Picture 12" descr="j023339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4724400"/>
            <a:ext cx="1835150" cy="1784350"/>
          </a:xfrm>
        </p:spPr>
      </p:pic>
      <p:pic>
        <p:nvPicPr>
          <p:cNvPr id="30733" name="Picture 13" descr="j023724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4343400"/>
            <a:ext cx="1770063" cy="176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4876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Oil &amp; fuel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8229600" y="4495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Land</a:t>
            </a:r>
          </a:p>
        </p:txBody>
      </p:sp>
      <p:pic>
        <p:nvPicPr>
          <p:cNvPr id="30737" name="Picture 17" descr="j02407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030788"/>
            <a:ext cx="1163638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4572000" y="5562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Doctors</a:t>
            </a:r>
          </a:p>
        </p:txBody>
      </p:sp>
      <p:pic>
        <p:nvPicPr>
          <p:cNvPr id="30739" name="Picture 19" descr="j02332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1027113" cy="143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10000" y="4191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Technology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307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Factors of Production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Economic Resources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Natural Resources</a:t>
            </a:r>
            <a:r>
              <a:rPr lang="en-US" dirty="0" smtClean="0"/>
              <a:t> </a:t>
            </a:r>
            <a:r>
              <a:rPr lang="en-US" dirty="0"/>
              <a:t>– raw materials found in nature that are used to produce goods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1"/>
                </a:solidFill>
              </a:rPr>
              <a:t>Human Resources</a:t>
            </a:r>
            <a:r>
              <a:rPr lang="en-US" dirty="0"/>
              <a:t> – people’s knowledge, efforts, and skills used in their work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1"/>
                </a:solidFill>
              </a:rPr>
              <a:t>Capital Resources</a:t>
            </a:r>
            <a:r>
              <a:rPr lang="en-US" dirty="0"/>
              <a:t> – used to produce goods and services (buildings, materials, and equipment)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1"/>
                </a:solidFill>
              </a:rPr>
              <a:t>Entrepreneurial Resources</a:t>
            </a:r>
            <a:r>
              <a:rPr lang="en-US" dirty="0"/>
              <a:t> - recognize the need for new goods or service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Scarcity – shortage of resources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Why Economic Systems?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3914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Nations use economic systems to determine how to use their limited resources effectively.</a:t>
            </a:r>
          </a:p>
          <a:p>
            <a:pPr>
              <a:lnSpc>
                <a:spcPct val="90000"/>
              </a:lnSpc>
            </a:pPr>
            <a:r>
              <a:rPr lang="en-US" dirty="0"/>
              <a:t>Primary goal of an economic system is to provide people with a minimum standard of living, or quality of life</a:t>
            </a:r>
            <a:r>
              <a:rPr lang="en-US" dirty="0" smtClean="0"/>
              <a:t>.  Answer 3 questions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What to produce?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How to produce?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For whom to produce?</a:t>
            </a: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Different types of Economic Systems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Traditional Economy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Market Economy (free enterprise)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Command Economy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Mixed Economy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800"/>
              <a:t>Traditional Economy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4267200" cy="5791200"/>
          </a:xfrm>
        </p:spPr>
        <p:txBody>
          <a:bodyPr/>
          <a:lstStyle/>
          <a:p>
            <a:r>
              <a:rPr lang="en-US" sz="2800" dirty="0"/>
              <a:t>Found in rural, under-developed countries–</a:t>
            </a:r>
            <a:r>
              <a:rPr lang="en-US" sz="2600" dirty="0"/>
              <a:t> 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Vanuatu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Pygmies of Congo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Eskimos &amp; Indian tribes 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Belarus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800" dirty="0"/>
              <a:t>Customs govern the economic decisions that are made </a:t>
            </a:r>
          </a:p>
          <a:p>
            <a:r>
              <a:rPr lang="en-US" sz="2800" dirty="0"/>
              <a:t>Farming, hunting and gathering are done the same way as the generation before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8200"/>
            <a:ext cx="4495800" cy="5867400"/>
          </a:xfrm>
        </p:spPr>
        <p:txBody>
          <a:bodyPr/>
          <a:lstStyle/>
          <a:p>
            <a:r>
              <a:rPr lang="en-US" sz="2800"/>
              <a:t>Economic activities are centered around the family or ethnic unit </a:t>
            </a:r>
          </a:p>
          <a:p>
            <a:r>
              <a:rPr lang="en-US" sz="2800"/>
              <a:t>Men and women are given different economic roles and tasks </a:t>
            </a:r>
          </a:p>
          <a:p>
            <a:r>
              <a:rPr lang="en-US" sz="2800">
                <a:solidFill>
                  <a:schemeClr val="accent1"/>
                </a:solidFill>
              </a:rPr>
              <a:t>Advantages</a:t>
            </a:r>
            <a:r>
              <a:rPr lang="en-US" sz="2800"/>
              <a:t>:  people have specific roles; security in the way things are done</a:t>
            </a:r>
          </a:p>
          <a:p>
            <a:r>
              <a:rPr lang="en-US" sz="2800">
                <a:solidFill>
                  <a:schemeClr val="accent1"/>
                </a:solidFill>
              </a:rPr>
              <a:t>Disadvantages</a:t>
            </a:r>
            <a:r>
              <a:rPr lang="en-US" sz="2800"/>
              <a:t>: Technology is not used; difficult to improve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r>
              <a:rPr lang="en-US" sz="4200"/>
              <a:t>Market Economy (Free Enterprise)</a:t>
            </a:r>
          </a:p>
        </p:txBody>
      </p:sp>
      <p:sp>
        <p:nvSpPr>
          <p:cNvPr id="37911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343400" cy="5029200"/>
          </a:xfrm>
        </p:spPr>
        <p:txBody>
          <a:bodyPr/>
          <a:lstStyle/>
          <a:p>
            <a:r>
              <a:rPr lang="en-US" sz="2600"/>
              <a:t>Also called a</a:t>
            </a:r>
            <a:r>
              <a:rPr lang="en-US" sz="2600" i="1"/>
              <a:t> Free Market Economy or Free Enterprise Economy</a:t>
            </a:r>
          </a:p>
          <a:p>
            <a:r>
              <a:rPr lang="en-US" sz="2600"/>
              <a:t>Businesses and consumers decide what they will produce and purchase and in what quantities </a:t>
            </a:r>
          </a:p>
          <a:p>
            <a:r>
              <a:rPr lang="en-US" sz="2600"/>
              <a:t>Decisions are made according to </a:t>
            </a:r>
            <a:r>
              <a:rPr lang="en-US" sz="2600">
                <a:solidFill>
                  <a:schemeClr val="accent1"/>
                </a:solidFill>
              </a:rPr>
              <a:t>law of supply &amp; demand</a:t>
            </a:r>
          </a:p>
          <a:p>
            <a:endParaRPr lang="en-US" sz="260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343400" cy="5562600"/>
          </a:xfrm>
        </p:spPr>
        <p:txBody>
          <a:bodyPr/>
          <a:lstStyle/>
          <a:p>
            <a:r>
              <a:rPr lang="en-US" sz="2600"/>
              <a:t>Supply and demand of goods and services determine what is produced and the price that will be charged</a:t>
            </a:r>
            <a:r>
              <a:rPr lang="en-US" sz="3000"/>
              <a:t>.</a:t>
            </a:r>
          </a:p>
          <a:p>
            <a:r>
              <a:rPr lang="en-US" sz="2600">
                <a:solidFill>
                  <a:schemeClr val="accent1"/>
                </a:solidFill>
              </a:rPr>
              <a:t>Advantage</a:t>
            </a:r>
            <a:r>
              <a:rPr lang="en-US" sz="2600"/>
              <a:t>—competition to have the best products and services</a:t>
            </a:r>
          </a:p>
          <a:p>
            <a:r>
              <a:rPr lang="en-US" sz="2600">
                <a:solidFill>
                  <a:schemeClr val="accent1"/>
                </a:solidFill>
              </a:rPr>
              <a:t>Disadvantage</a:t>
            </a:r>
            <a:r>
              <a:rPr lang="en-US" sz="2600"/>
              <a:t>—huge rift between wealthy and poor</a:t>
            </a:r>
          </a:p>
          <a:p>
            <a:r>
              <a:rPr lang="en-US" sz="2600"/>
              <a:t>Note: a </a:t>
            </a:r>
            <a:r>
              <a:rPr lang="en-US" sz="2600">
                <a:solidFill>
                  <a:schemeClr val="accent1"/>
                </a:solidFill>
              </a:rPr>
              <a:t>true market economy</a:t>
            </a:r>
            <a:r>
              <a:rPr lang="en-US" sz="2600"/>
              <a:t> does not exist.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/>
              <a:t>Command Economy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4958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/>
              <a:t>The government (or central authority) determines what, how, and for whom goods and services are produced.</a:t>
            </a:r>
          </a:p>
          <a:p>
            <a:pPr>
              <a:lnSpc>
                <a:spcPct val="80000"/>
              </a:lnSpc>
            </a:pPr>
            <a:r>
              <a:rPr lang="en-US" sz="2700"/>
              <a:t>Two types: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Strong Command – where government makes all decisions (communism – </a:t>
            </a:r>
            <a:r>
              <a:rPr lang="en-US" sz="2400">
                <a:solidFill>
                  <a:schemeClr val="accent1"/>
                </a:solidFill>
              </a:rPr>
              <a:t>China, Cuba</a:t>
            </a:r>
            <a:r>
              <a:rPr lang="en-US" sz="2400"/>
              <a:t>)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Moderate Command – where some form of private enterprise exists but the state owns major resources (socialism – </a:t>
            </a:r>
            <a:r>
              <a:rPr lang="en-US" sz="2400">
                <a:solidFill>
                  <a:schemeClr val="accent1"/>
                </a:solidFill>
              </a:rPr>
              <a:t>France and Sweden</a:t>
            </a:r>
            <a:r>
              <a:rPr lang="en-US" sz="2400"/>
              <a:t>)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066800"/>
            <a:ext cx="441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Guarantees equal standard of living for everyone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Less crime and poverty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Needs are provided for through the government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Minimal choices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Fewer choices of items 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No incentive to produce better product or engage in entrepreneurship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600"/>
              <a:t>Also known as a</a:t>
            </a:r>
            <a:r>
              <a:rPr lang="en-US" sz="2600" i="1"/>
              <a:t> Planned or Managed Economy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Mixed Economy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5029200"/>
          </a:xfrm>
        </p:spPr>
        <p:txBody>
          <a:bodyPr/>
          <a:lstStyle/>
          <a:p>
            <a:r>
              <a:rPr lang="en-US" sz="3400"/>
              <a:t>Combination of a market and a command economy </a:t>
            </a:r>
          </a:p>
          <a:p>
            <a:r>
              <a:rPr lang="en-US" sz="3400"/>
              <a:t>Government takes of people’s needs</a:t>
            </a:r>
          </a:p>
          <a:p>
            <a:r>
              <a:rPr lang="en-US" sz="3400"/>
              <a:t>Marketplace takes care of people’s wants.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495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Most nations have a mixed economy: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United States, England, Australia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Advantage</a:t>
            </a:r>
            <a:r>
              <a:rPr lang="en-US"/>
              <a:t>—balance of needs and wants met by government and in marketplace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Disadvantage</a:t>
            </a:r>
            <a:r>
              <a:rPr lang="en-US"/>
              <a:t>—citizens have to pay taxes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510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Balance</vt:lpstr>
      <vt:lpstr>  Economic Systems</vt:lpstr>
      <vt:lpstr>What is Economics?</vt:lpstr>
      <vt:lpstr>Factors of Production</vt:lpstr>
      <vt:lpstr>Why Economic Systems?</vt:lpstr>
      <vt:lpstr>Traditional Economy</vt:lpstr>
      <vt:lpstr>Market Economy (Free Enterprise)</vt:lpstr>
      <vt:lpstr>Command Economy</vt:lpstr>
      <vt:lpstr>Mixed Economy</vt:lpstr>
    </vt:vector>
  </TitlesOfParts>
  <Company>Caldwell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Economics and Economic Systems</dc:title>
  <dc:creator>KC.Conway</dc:creator>
  <cp:lastModifiedBy>Christopher M. Conway</cp:lastModifiedBy>
  <cp:revision>33</cp:revision>
  <dcterms:created xsi:type="dcterms:W3CDTF">2006-09-23T18:40:17Z</dcterms:created>
  <dcterms:modified xsi:type="dcterms:W3CDTF">2013-03-11T13:03:06Z</dcterms:modified>
</cp:coreProperties>
</file>