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A7643-1A73-40DF-B050-3AACAFB80F25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4D730-C77F-4F71-AAE0-23B5776F6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16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A7643-1A73-40DF-B050-3AACAFB80F25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4D730-C77F-4F71-AAE0-23B5776F6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192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A7643-1A73-40DF-B050-3AACAFB80F25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4D730-C77F-4F71-AAE0-23B5776F6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4368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A7643-1A73-40DF-B050-3AACAFB80F25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4D730-C77F-4F71-AAE0-23B5776F655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0586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A7643-1A73-40DF-B050-3AACAFB80F25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4D730-C77F-4F71-AAE0-23B5776F6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8481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A7643-1A73-40DF-B050-3AACAFB80F25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4D730-C77F-4F71-AAE0-23B5776F6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8728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A7643-1A73-40DF-B050-3AACAFB80F25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4D730-C77F-4F71-AAE0-23B5776F6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427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A7643-1A73-40DF-B050-3AACAFB80F25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4D730-C77F-4F71-AAE0-23B5776F6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179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A7643-1A73-40DF-B050-3AACAFB80F25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4D730-C77F-4F71-AAE0-23B5776F6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810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A7643-1A73-40DF-B050-3AACAFB80F25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4D730-C77F-4F71-AAE0-23B5776F6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075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A7643-1A73-40DF-B050-3AACAFB80F25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4D730-C77F-4F71-AAE0-23B5776F6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450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A7643-1A73-40DF-B050-3AACAFB80F25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4D730-C77F-4F71-AAE0-23B5776F6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866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A7643-1A73-40DF-B050-3AACAFB80F25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4D730-C77F-4F71-AAE0-23B5776F6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997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A7643-1A73-40DF-B050-3AACAFB80F25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4D730-C77F-4F71-AAE0-23B5776F6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220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A7643-1A73-40DF-B050-3AACAFB80F25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4D730-C77F-4F71-AAE0-23B5776F6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649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A7643-1A73-40DF-B050-3AACAFB80F25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4D730-C77F-4F71-AAE0-23B5776F6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060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A7643-1A73-40DF-B050-3AACAFB80F25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4D730-C77F-4F71-AAE0-23B5776F6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648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73A7643-1A73-40DF-B050-3AACAFB80F25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4D730-C77F-4F71-AAE0-23B5776F6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429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Demand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90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Nature of Demand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Demand: The amount of a good or service that a consumer is willing and able to buy at various possible prices during a given time period</a:t>
            </a:r>
          </a:p>
          <a:p>
            <a:r>
              <a:rPr lang="en-US" dirty="0" smtClean="0"/>
              <a:t>Quantity Demanded: Amount of a good or service that a consumer is willing and able to buy at each particular price during a given time period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009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Law of Demand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 in a good’s price causes a decrease in the quantity demanded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9953" y="2625195"/>
            <a:ext cx="6819900" cy="3822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01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Inverse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Real Income Effect</a:t>
            </a:r>
          </a:p>
          <a:p>
            <a:pPr lvl="1"/>
            <a:r>
              <a:rPr lang="en-US" dirty="0" smtClean="0"/>
              <a:t>Purchasing Power – Amount of Money people have available to spend</a:t>
            </a:r>
          </a:p>
          <a:p>
            <a:pPr lvl="2"/>
            <a:r>
              <a:rPr lang="en-US" dirty="0" smtClean="0"/>
              <a:t>As purchasing power increases so does demand for goods and services</a:t>
            </a:r>
          </a:p>
          <a:p>
            <a:pPr lvl="1"/>
            <a:r>
              <a:rPr lang="en-US" dirty="0" smtClean="0"/>
              <a:t>Income effect – Any increase or decrease in consumers purchasing power caused by a change in price</a:t>
            </a:r>
          </a:p>
          <a:p>
            <a:pPr lvl="2"/>
            <a:r>
              <a:rPr lang="en-US" dirty="0" smtClean="0"/>
              <a:t>You have $30</a:t>
            </a:r>
          </a:p>
          <a:p>
            <a:pPr lvl="2"/>
            <a:r>
              <a:rPr lang="en-US" dirty="0" smtClean="0"/>
              <a:t>CD’s - $15 to $10.  You can now buy 3</a:t>
            </a:r>
          </a:p>
          <a:p>
            <a:pPr lvl="2"/>
            <a:r>
              <a:rPr lang="en-US" dirty="0" smtClean="0"/>
              <a:t>CD’s - $15 to $18.  You can only buy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424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Inverse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Substitution Effect</a:t>
            </a:r>
          </a:p>
          <a:p>
            <a:pPr lvl="1"/>
            <a:r>
              <a:rPr lang="en-US" dirty="0" smtClean="0"/>
              <a:t>Tendency of consumer to substitute a similar, lower priced product for another product that is more expensive</a:t>
            </a:r>
          </a:p>
          <a:p>
            <a:pPr lvl="2"/>
            <a:r>
              <a:rPr lang="en-US" dirty="0" smtClean="0"/>
              <a:t>Price of steak rises – More chicken bought</a:t>
            </a:r>
          </a:p>
          <a:p>
            <a:pPr lvl="2"/>
            <a:r>
              <a:rPr lang="en-US" dirty="0" smtClean="0"/>
              <a:t>Milk – No substitute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952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Inverse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Diminishing Marginal Utility (Satisfaction)</a:t>
            </a:r>
          </a:p>
          <a:p>
            <a:pPr lvl="1"/>
            <a:r>
              <a:rPr lang="en-US" dirty="0" smtClean="0"/>
              <a:t>The natural decreases in the utility of a good or service as more units of it are consumed</a:t>
            </a:r>
          </a:p>
          <a:p>
            <a:pPr lvl="2"/>
            <a:r>
              <a:rPr lang="en-US" dirty="0" smtClean="0"/>
              <a:t>Tacos – Buy two at $1 and get third one for $.50</a:t>
            </a:r>
          </a:p>
          <a:p>
            <a:pPr lvl="3"/>
            <a:r>
              <a:rPr lang="en-US" dirty="0" smtClean="0"/>
              <a:t>First one is worth it</a:t>
            </a:r>
          </a:p>
          <a:p>
            <a:pPr lvl="3"/>
            <a:r>
              <a:rPr lang="en-US" dirty="0" smtClean="0"/>
              <a:t>Second one still worth it as well</a:t>
            </a:r>
          </a:p>
          <a:p>
            <a:pPr lvl="3"/>
            <a:r>
              <a:rPr lang="en-US" dirty="0" smtClean="0"/>
              <a:t>Third One – Feel full, only eat because of the special</a:t>
            </a:r>
          </a:p>
          <a:p>
            <a:pPr lvl="3"/>
            <a:r>
              <a:rPr lang="en-US" dirty="0" smtClean="0"/>
              <a:t>Fourth One – Can’t eat anymore, would spend no more money on tacos</a:t>
            </a:r>
          </a:p>
          <a:p>
            <a:pPr lvl="2"/>
            <a:r>
              <a:rPr lang="en-US" dirty="0" smtClean="0"/>
              <a:t>Demand for a product is not limitless</a:t>
            </a:r>
          </a:p>
          <a:p>
            <a:pPr lvl="2"/>
            <a:r>
              <a:rPr lang="en-US" dirty="0" smtClean="0"/>
              <a:t>A limit to a product’s utility to consumers making there a limit to consumers demand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029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</TotalTime>
  <Words>283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</vt:lpstr>
      <vt:lpstr>Demand</vt:lpstr>
      <vt:lpstr>The Nature of Demand</vt:lpstr>
      <vt:lpstr>The Law of Demand</vt:lpstr>
      <vt:lpstr>Inverse Relationship</vt:lpstr>
      <vt:lpstr>Inverse Relationship</vt:lpstr>
      <vt:lpstr>Inverse Relationship</vt:lpstr>
    </vt:vector>
  </TitlesOfParts>
  <Company>Intermediate District 287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Demand</dc:title>
  <dc:creator>Christopher M. Conway</dc:creator>
  <cp:lastModifiedBy>Christopher M. Conway</cp:lastModifiedBy>
  <cp:revision>3</cp:revision>
  <dcterms:created xsi:type="dcterms:W3CDTF">2016-02-29T19:12:54Z</dcterms:created>
  <dcterms:modified xsi:type="dcterms:W3CDTF">2016-02-29T19:35:10Z</dcterms:modified>
</cp:coreProperties>
</file>